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58" r:id="rId6"/>
    <p:sldId id="261" r:id="rId7"/>
    <p:sldId id="260" r:id="rId8"/>
    <p:sldId id="25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8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6" autoAdjust="0"/>
    <p:restoredTop sz="86491" autoAdjust="0"/>
  </p:normalViewPr>
  <p:slideViewPr>
    <p:cSldViewPr>
      <p:cViewPr varScale="1">
        <p:scale>
          <a:sx n="58" d="100"/>
          <a:sy n="5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ECAFB-A8BE-47AB-A2CF-878ED7137B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CA13E-4893-4EA6-897E-74176CB81F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7BEB3-1BEA-44A5-B042-F55EC0E27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D49D32-0708-4246-A732-7A0F884DC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51CEC-43BC-4A4B-8F50-E841CF7B42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1A122-235F-43CD-B446-4D81FFD0EF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F494A-1697-481E-A5EB-462EBBF4EB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0E990-A986-4719-BB4F-D2AF6C464F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64232-5438-4B8F-AAC4-111C51E801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47596-9478-4697-952C-3C44945B0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37656-5B41-4C57-A87A-63A366491F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8F9F5-95A5-4309-95FB-6887960B7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C7B57F-9AF3-43F1-9D45-4063982FDC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liclark\My%20Documents\My%20Dropbox\Biology\sachin%20joshi%20_%20botany%20student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torvista.com/.../protective-tissues.php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tutorvista.com/content/plant-water-relations/stomatal-movement--dicot-plants.jpe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2533650"/>
          </a:xfrm>
        </p:spPr>
        <p:txBody>
          <a:bodyPr/>
          <a:lstStyle/>
          <a:p>
            <a:r>
              <a:rPr lang="en-US"/>
              <a:t>ASIM K8 Lab:</a:t>
            </a:r>
            <a:br>
              <a:rPr lang="en-US"/>
            </a:br>
            <a:r>
              <a:rPr lang="en-US"/>
              <a:t> </a:t>
            </a:r>
            <a:r>
              <a:rPr lang="en-US" u="sng"/>
              <a:t>Estimating # of Stomata in a Lettuce Leaf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By: Lisa M. Clark</a:t>
            </a:r>
          </a:p>
          <a:p>
            <a:r>
              <a:rPr lang="en-US"/>
              <a:t>TCHS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>
                <a:latin typeface="Comic Sans MS" pitchFamily="66" charset="0"/>
              </a:rPr>
              <a:t>Stomata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4038600" cy="6019800"/>
          </a:xfrm>
        </p:spPr>
        <p:txBody>
          <a:bodyPr/>
          <a:lstStyle/>
          <a:p>
            <a:pPr algn="ctr"/>
            <a:r>
              <a:rPr lang="en-US" sz="2400" u="sng">
                <a:latin typeface="Comic Sans MS" pitchFamily="66" charset="0"/>
              </a:rPr>
              <a:t>Structure</a:t>
            </a:r>
          </a:p>
          <a:p>
            <a:r>
              <a:rPr lang="en-US" sz="2400">
                <a:latin typeface="Comic Sans MS" pitchFamily="66" charset="0"/>
              </a:rPr>
              <a:t>Tiny pores located on bottom of leaf</a:t>
            </a:r>
          </a:p>
          <a:p>
            <a:r>
              <a:rPr lang="en-US" sz="2400">
                <a:latin typeface="Comic Sans MS" pitchFamily="66" charset="0"/>
              </a:rPr>
              <a:t>Oval shaped</a:t>
            </a:r>
          </a:p>
          <a:p>
            <a:r>
              <a:rPr lang="en-US" sz="2400">
                <a:latin typeface="Comic Sans MS" pitchFamily="66" charset="0"/>
              </a:rPr>
              <a:t>Look a little bit like cat eyes!</a:t>
            </a:r>
          </a:p>
          <a:p>
            <a:r>
              <a:rPr lang="en-US" sz="2400">
                <a:latin typeface="Comic Sans MS" pitchFamily="66" charset="0"/>
              </a:rPr>
              <a:t>Two kidney-shaped cells (guard cells) are found on each side of the stomata.</a:t>
            </a:r>
          </a:p>
          <a:p>
            <a:r>
              <a:rPr lang="en-US" sz="2400">
                <a:latin typeface="Comic Sans MS" pitchFamily="66" charset="0"/>
              </a:rPr>
              <a:t>Chloroplasts are also found in the guard cells.</a:t>
            </a:r>
          </a:p>
          <a:p>
            <a:endParaRPr lang="en-US" sz="2400">
              <a:latin typeface="Comic Sans MS" pitchFamily="66" charset="0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838200"/>
            <a:ext cx="4038600" cy="5516563"/>
          </a:xfrm>
        </p:spPr>
        <p:txBody>
          <a:bodyPr/>
          <a:lstStyle/>
          <a:p>
            <a:pPr algn="ctr"/>
            <a:r>
              <a:rPr lang="en-US" sz="2400" u="sng">
                <a:latin typeface="Comic Sans MS" pitchFamily="66" charset="0"/>
              </a:rPr>
              <a:t>Function</a:t>
            </a:r>
          </a:p>
          <a:p>
            <a:r>
              <a:rPr lang="en-US" sz="2400">
                <a:latin typeface="Comic Sans MS" pitchFamily="66" charset="0"/>
              </a:rPr>
              <a:t>Release extra water from the leaf </a:t>
            </a:r>
          </a:p>
          <a:p>
            <a:pPr>
              <a:buFontTx/>
              <a:buNone/>
            </a:pPr>
            <a:r>
              <a:rPr lang="en-US" sz="2400">
                <a:latin typeface="Comic Sans MS" pitchFamily="66" charset="0"/>
              </a:rPr>
              <a:t>   (called transpiration!)</a:t>
            </a:r>
          </a:p>
          <a:p>
            <a:r>
              <a:rPr lang="en-US" sz="2400">
                <a:latin typeface="Comic Sans MS" pitchFamily="66" charset="0"/>
              </a:rPr>
              <a:t>Take in carbon dioxide </a:t>
            </a:r>
          </a:p>
          <a:p>
            <a:r>
              <a:rPr lang="en-US" sz="2400">
                <a:latin typeface="Comic Sans MS" pitchFamily="66" charset="0"/>
              </a:rPr>
              <a:t>Release oxygen</a:t>
            </a:r>
          </a:p>
          <a:p>
            <a:r>
              <a:rPr lang="en-US" sz="2400">
                <a:latin typeface="Comic Sans MS" pitchFamily="66" charset="0"/>
              </a:rPr>
              <a:t>Guard cells swell &amp; shrink to control the opening &amp; closing of stomata</a:t>
            </a:r>
          </a:p>
          <a:p>
            <a:r>
              <a:rPr lang="en-US" sz="2400">
                <a:latin typeface="Comic Sans MS" pitchFamily="66" charset="0"/>
              </a:rPr>
              <a:t>Chloroplasts within guard cells carry out photosynthesis.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0"/>
            <a:ext cx="8305800" cy="3154363"/>
          </a:xfrm>
        </p:spPr>
        <p:txBody>
          <a:bodyPr/>
          <a:lstStyle/>
          <a:p>
            <a:r>
              <a:rPr lang="en-US"/>
              <a:t>Click to the next slide to view a video that explains and shows the function of stomata.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sachin joshi _ botany student.wmv">
            <a:hlinkClick r:id="" action="ppaction://media"/>
          </p:cNvPr>
          <p:cNvPicPr>
            <a:picLocks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1" name="Picture 5" descr="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5256213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905000" y="6491288"/>
            <a:ext cx="5365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http://www.pnas.org/content/101/4/918/F1.large.jpg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495800" y="228600"/>
            <a:ext cx="441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28600" y="304800"/>
            <a:ext cx="39624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dirty="0" smtClean="0">
                <a:latin typeface="Comic Sans MS" pitchFamily="66" charset="0"/>
              </a:rPr>
              <a:t>    100X </a:t>
            </a:r>
            <a:r>
              <a:rPr lang="en-US" dirty="0">
                <a:latin typeface="Comic Sans MS" pitchFamily="66" charset="0"/>
              </a:rPr>
              <a:t>Total magnification</a:t>
            </a:r>
          </a:p>
          <a:p>
            <a:pPr marL="342900" indent="-342900">
              <a:spcBef>
                <a:spcPct val="50000"/>
              </a:spcBef>
            </a:pPr>
            <a:r>
              <a:rPr lang="en-US" dirty="0"/>
              <a:t>  </a:t>
            </a:r>
            <a:r>
              <a:rPr lang="en-US" dirty="0">
                <a:latin typeface="Comic Sans MS" pitchFamily="66" charset="0"/>
              </a:rPr>
              <a:t>   A magnified section of the leaf you see in figure b. Notice there are about 18 stomata.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800600" y="304800"/>
            <a:ext cx="39624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dirty="0"/>
              <a:t> </a:t>
            </a:r>
            <a:r>
              <a:rPr lang="en-US" dirty="0">
                <a:latin typeface="Comic Sans MS" pitchFamily="66" charset="0"/>
              </a:rPr>
              <a:t>b</a:t>
            </a:r>
            <a:r>
              <a:rPr lang="en-US">
                <a:latin typeface="Comic Sans MS" pitchFamily="66" charset="0"/>
              </a:rPr>
              <a:t>) </a:t>
            </a:r>
            <a:r>
              <a:rPr lang="en-US" smtClean="0">
                <a:latin typeface="Comic Sans MS" pitchFamily="66" charset="0"/>
              </a:rPr>
              <a:t>      </a:t>
            </a:r>
            <a:r>
              <a:rPr lang="en-US" dirty="0" smtClean="0">
                <a:latin typeface="Comic Sans MS" pitchFamily="66" charset="0"/>
              </a:rPr>
              <a:t>40X </a:t>
            </a:r>
            <a:r>
              <a:rPr lang="en-US" dirty="0">
                <a:latin typeface="Comic Sans MS" pitchFamily="66" charset="0"/>
              </a:rPr>
              <a:t>Total magnification</a:t>
            </a:r>
          </a:p>
          <a:p>
            <a:pPr marL="342900" indent="-342900" algn="ctr"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     The underside of a leaf </a:t>
            </a:r>
            <a:r>
              <a:rPr lang="en-US" dirty="0" smtClean="0">
                <a:latin typeface="Comic Sans MS" pitchFamily="66" charset="0"/>
              </a:rPr>
              <a:t>        (</a:t>
            </a:r>
            <a:r>
              <a:rPr lang="en-US" dirty="0">
                <a:latin typeface="Comic Sans MS" pitchFamily="66" charset="0"/>
              </a:rPr>
              <a:t>not </a:t>
            </a:r>
            <a:r>
              <a:rPr lang="en-US" dirty="0" smtClean="0">
                <a:latin typeface="Comic Sans MS" pitchFamily="66" charset="0"/>
              </a:rPr>
              <a:t>enough </a:t>
            </a:r>
            <a:r>
              <a:rPr lang="en-US" dirty="0">
                <a:latin typeface="Comic Sans MS" pitchFamily="66" charset="0"/>
              </a:rPr>
              <a:t>magnification to see the stomata).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65238"/>
          </a:xfrm>
        </p:spPr>
        <p:txBody>
          <a:bodyPr/>
          <a:lstStyle/>
          <a:p>
            <a:r>
              <a:rPr lang="en-US" sz="3000">
                <a:solidFill>
                  <a:srgbClr val="008000"/>
                </a:solidFill>
                <a:latin typeface="Comic Sans MS" pitchFamily="66" charset="0"/>
              </a:rPr>
              <a:t>This picture also shows the lettuce leaf’s lower epidermis (~400X)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5181600"/>
            <a:ext cx="8686800" cy="1501775"/>
          </a:xfrm>
        </p:spPr>
        <p:txBody>
          <a:bodyPr/>
          <a:lstStyle/>
          <a:p>
            <a:pPr algn="ctr"/>
            <a:r>
              <a:rPr lang="en-US" sz="4000" b="1" i="1" u="sng">
                <a:solidFill>
                  <a:srgbClr val="FF3300"/>
                </a:solidFill>
                <a:latin typeface="Comic Sans MS" pitchFamily="66" charset="0"/>
              </a:rPr>
              <a:t>The labeled parts are what you will identify in lab.</a:t>
            </a:r>
          </a:p>
        </p:txBody>
      </p:sp>
      <p:pic>
        <p:nvPicPr>
          <p:cNvPr id="8200" name="Picture 8" descr="sto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0000" cy="4000500"/>
          </a:xfrm>
          <a:prstGeom prst="rect">
            <a:avLst/>
          </a:prstGeom>
          <a:noFill/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990600" y="48768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http://www.lima.ohio-state.edu/biology/images/stoma.jpg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Lower Leaf Epidermis (~1000X)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600200"/>
            <a:ext cx="3810000" cy="4525963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This picture shows a plant leaf’s lower epidermis under the microscope.</a:t>
            </a:r>
          </a:p>
          <a:p>
            <a:r>
              <a:rPr lang="en-US">
                <a:latin typeface="Comic Sans MS" pitchFamily="66" charset="0"/>
              </a:rPr>
              <a:t>Look carefully at the labeled parts.</a:t>
            </a:r>
          </a:p>
          <a:p>
            <a:r>
              <a:rPr lang="en-US" b="1" u="sng">
                <a:latin typeface="Comic Sans MS" pitchFamily="66" charset="0"/>
              </a:rPr>
              <a:t>These are the parts that you will label during lab.</a:t>
            </a:r>
          </a:p>
        </p:txBody>
      </p:sp>
      <p:pic>
        <p:nvPicPr>
          <p:cNvPr id="6152" name="Picture 8" descr="surface view of stomata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5105400" cy="4589463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28600" y="6172200"/>
            <a:ext cx="502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66"/>
                </a:solidFill>
                <a:hlinkClick r:id="rId3"/>
              </a:rPr>
              <a:t>www.tutorvista.com/.../protective-tissues.php</a:t>
            </a:r>
            <a:r>
              <a:rPr lang="en-US">
                <a:solidFill>
                  <a:srgbClr val="FF0066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rgbClr val="008000"/>
                </a:solidFill>
                <a:latin typeface="Comic Sans MS" pitchFamily="66" charset="0"/>
              </a:rPr>
              <a:t>Labeled diagram of stomata </a:t>
            </a:r>
            <a:br>
              <a:rPr lang="en-US" sz="4000">
                <a:solidFill>
                  <a:srgbClr val="008000"/>
                </a:solidFill>
                <a:latin typeface="Comic Sans MS" pitchFamily="66" charset="0"/>
              </a:rPr>
            </a:br>
            <a:r>
              <a:rPr lang="en-US" sz="4000">
                <a:solidFill>
                  <a:srgbClr val="008000"/>
                </a:solidFill>
                <a:latin typeface="Comic Sans MS" pitchFamily="66" charset="0"/>
              </a:rPr>
              <a:t>&amp; surrounding guard cells</a:t>
            </a:r>
          </a:p>
        </p:txBody>
      </p:sp>
      <p:pic>
        <p:nvPicPr>
          <p:cNvPr id="5125" name="Picture 5" descr="stomatal-movement--dicot-pla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225925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6172200"/>
            <a:ext cx="868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1600">
                <a:hlinkClick r:id="rId3"/>
              </a:rPr>
              <a:t>http://image.tutorvista.com/content/plant-water-relations/stomatal-movement--dicot-plants.jpeg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234</Words>
  <Application>Microsoft Office PowerPoint</Application>
  <PresentationFormat>On-screen Show (4:3)</PresentationFormat>
  <Paragraphs>33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Comic Sans MS</vt:lpstr>
      <vt:lpstr>Default Design</vt:lpstr>
      <vt:lpstr>ASIM K8 Lab:  Estimating # of Stomata in a Lettuce Leaf</vt:lpstr>
      <vt:lpstr>Stomata</vt:lpstr>
      <vt:lpstr>Click to the next slide to view a video that explains and shows the function of stomata.</vt:lpstr>
      <vt:lpstr>Slide 4</vt:lpstr>
      <vt:lpstr>Slide 5</vt:lpstr>
      <vt:lpstr>This picture also shows the lettuce leaf’s lower epidermis (~400X)</vt:lpstr>
      <vt:lpstr>Lower Leaf Epidermis (~1000X)</vt:lpstr>
      <vt:lpstr>Labeled diagram of stomata  &amp; surrounding guard cells</vt:lpstr>
    </vt:vector>
  </TitlesOfParts>
  <Company>TCHS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LClark</dc:creator>
  <cp:lastModifiedBy>clark</cp:lastModifiedBy>
  <cp:revision>8</cp:revision>
  <dcterms:created xsi:type="dcterms:W3CDTF">2010-01-12T17:38:13Z</dcterms:created>
  <dcterms:modified xsi:type="dcterms:W3CDTF">2010-01-13T02:04:18Z</dcterms:modified>
</cp:coreProperties>
</file>